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7"/>
  </p:notesMasterIdLst>
  <p:handoutMasterIdLst>
    <p:handoutMasterId r:id="rId18"/>
  </p:handoutMasterIdLst>
  <p:sldIdLst>
    <p:sldId id="270" r:id="rId5"/>
    <p:sldId id="265" r:id="rId6"/>
    <p:sldId id="272" r:id="rId7"/>
    <p:sldId id="273" r:id="rId8"/>
    <p:sldId id="275" r:id="rId9"/>
    <p:sldId id="276" r:id="rId10"/>
    <p:sldId id="277" r:id="rId11"/>
    <p:sldId id="281" r:id="rId12"/>
    <p:sldId id="278" r:id="rId13"/>
    <p:sldId id="268" r:id="rId14"/>
    <p:sldId id="279" r:id="rId15"/>
    <p:sldId id="280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7"/>
      </c:doughnutChart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447E8AF-704E-466A-9ED0-56016AF0C3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E8AA30-CC76-47E0-8750-ACC14336CF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6F51-2394-472E-BB48-5DEF1537F866}" type="datetime1">
              <a:rPr lang="ru-RU" smtClean="0"/>
              <a:t>13.03.2024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48B125-A222-4DDC-A4A1-33A5965F07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B98F02-9D2F-487E-983A-0532A0741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AD96C-C9DA-4A30-A103-EDA02F87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43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815F-36E4-4F5A-986B-37854846DEE5}" type="datetime1">
              <a:rPr lang="ru-RU" smtClean="0"/>
              <a:pPr/>
              <a:t>13.03.2024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AD28-8FA7-4DEE-A825-3DC05F0C8EA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662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79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58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70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9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1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95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7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4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3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AD28-8FA7-4DEE-A825-3DC05F0C8E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9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61AFEB-4EED-42B7-96A5-D7A33FB07EF9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AC526-CAA6-4BCA-920D-08DE9EA84660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57597-4C97-4145-9AFD-6ECFCB441466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B04FD-2483-48F7-96B7-B8DBDD118F9C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9ECD9-FFE8-4FA7-BBC1-C77186C217C0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421B5E-C703-4D12-9583-A334C06CA973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8FA7F-3366-4759-92D7-1A5F89AC87C7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9C4D0F-1FEC-49AD-83D3-52AAA26300F6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15FEFE-DA2D-499A-8728-6CC7CD0C063B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421AC-8839-4713-90F9-20E0E9874987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Прямоугольник 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BEA44DB-05BF-401E-85F7-5A4A3D2CC4BC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533DF2B-FCB1-47F4-9DBE-B0934C81FDE8}" type="datetime1">
              <a:rPr lang="ru-RU" noProof="0" smtClean="0"/>
              <a:t>13.03.2024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 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Рисунок 7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Прямоугольник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 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19" y="1258479"/>
            <a:ext cx="3574507" cy="3574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7774" y="1102285"/>
            <a:ext cx="4140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ModernAuction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7911143" y="2281505"/>
            <a:ext cx="3105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 err="1" smtClean="0"/>
              <a:t>Луговской</a:t>
            </a:r>
            <a:r>
              <a:rPr lang="ru-RU" sz="2400" dirty="0" smtClean="0"/>
              <a:t> Константин</a:t>
            </a:r>
          </a:p>
          <a:p>
            <a:pPr algn="r"/>
            <a:r>
              <a:rPr lang="ru-RU" sz="2400" dirty="0" err="1" smtClean="0"/>
              <a:t>Негуляев</a:t>
            </a:r>
            <a:r>
              <a:rPr lang="ru-RU" sz="2400" dirty="0" smtClean="0"/>
              <a:t> Павел</a:t>
            </a:r>
          </a:p>
          <a:p>
            <a:pPr algn="r"/>
            <a:r>
              <a:rPr lang="ru-RU" sz="2400" dirty="0" err="1" smtClean="0"/>
              <a:t>Пастуханов</a:t>
            </a:r>
            <a:r>
              <a:rPr lang="ru-RU" sz="2400" dirty="0" smtClean="0"/>
              <a:t> Петр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 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Прямая соединительная линия 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410" y="402837"/>
            <a:ext cx="3807228" cy="127186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/>
            <a:r>
              <a:rPr lang="ru-RU" sz="4800" dirty="0" smtClean="0"/>
              <a:t>Бизнес модель</a:t>
            </a:r>
            <a:endParaRPr lang="ru-RU" sz="4800" dirty="0"/>
          </a:p>
        </p:txBody>
      </p:sp>
      <p:sp>
        <p:nvSpPr>
          <p:cNvPr id="57" name="Прямоугольник 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grpSp>
        <p:nvGrpSpPr>
          <p:cNvPr id="59" name="Группа 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Прямоугольник 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63" name="Прямоугольник 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Прямая соединительная линия 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481" y="2381009"/>
            <a:ext cx="6523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Взимание комиссии при каждой успешной сделке между продавцом и покупателем проведенной </a:t>
            </a:r>
            <a:r>
              <a:rPr lang="ru-RU" sz="2400" smtClean="0"/>
              <a:t>через платформу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196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7345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План развития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579" y="2381481"/>
            <a:ext cx="3530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КРАТКОСРОЧНЫЙ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Запуск </a:t>
            </a:r>
            <a:r>
              <a:rPr lang="en-US" sz="2400" dirty="0" smtClean="0"/>
              <a:t>MVP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Сбор обратной связи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Сбор аналитики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95962" y="2381481"/>
            <a:ext cx="4781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ДОЛГОСРОЧНЫЙ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Введение платных подписок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Ввод закрытых аукционов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Создание системы оповещений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Создание аукционов-событий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189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011385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smtClean="0"/>
              <a:t>КОМАНДА 9-3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6" y="2315036"/>
            <a:ext cx="10073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Луговской</a:t>
            </a:r>
            <a:r>
              <a:rPr lang="ru-RU" sz="2400" dirty="0" smtClean="0"/>
              <a:t> Константин Павлович – </a:t>
            </a:r>
            <a:r>
              <a:rPr lang="en-US" sz="2400" dirty="0" smtClean="0"/>
              <a:t>Team Lead, Back-end </a:t>
            </a:r>
            <a:r>
              <a:rPr lang="ru-RU" sz="2400" dirty="0" smtClean="0"/>
              <a:t>разработчик, технический писатель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Негуляев</a:t>
            </a:r>
            <a:r>
              <a:rPr lang="ru-RU" sz="2400" dirty="0" smtClean="0"/>
              <a:t> Павел Николаевич – </a:t>
            </a:r>
            <a:r>
              <a:rPr lang="en-US" sz="2400" dirty="0" smtClean="0"/>
              <a:t>Front-end </a:t>
            </a:r>
            <a:r>
              <a:rPr lang="ru-RU" sz="2400" dirty="0" smtClean="0"/>
              <a:t>разработчик, дизайнер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Пастуханов</a:t>
            </a:r>
            <a:r>
              <a:rPr lang="ru-RU" sz="2400" dirty="0" smtClean="0"/>
              <a:t> Петр Евгеньевич – </a:t>
            </a:r>
            <a:r>
              <a:rPr lang="ru-RU" sz="2400" dirty="0" err="1" smtClean="0"/>
              <a:t>тестировщик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209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Объект 5" descr="Круговая диаграмма">
            <a:extLst>
              <a:ext uri="{FF2B5EF4-FFF2-40B4-BE49-F238E27FC236}">
                <a16:creationId xmlns:a16="http://schemas.microsoft.com/office/drawing/2014/main" id="{8F375D0B-4F30-4CE6-8189-5AD3F1D16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235493"/>
              </p:ext>
            </p:extLst>
          </p:nvPr>
        </p:nvGraphicFramePr>
        <p:xfrm>
          <a:off x="4721774" y="609600"/>
          <a:ext cx="6354769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004261" y="1289890"/>
            <a:ext cx="3829807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Проблема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6252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Незаинтересованность молодого поколения в аукционах из-за их дороговизны или неудобства участия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Трудность получения известности для начинающих деятелей искусства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Снижение соревновательного элемента в современных онлайн-аукционах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Неудобство сбыта произведений искусства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599809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Целевая аудитория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71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Молодое поколение, заинтересованное в произведениях искусства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Современные деятели искусства, нуждающиеся в повышении своей узнаваемости и монетизации своего творчества</a:t>
            </a:r>
          </a:p>
        </p:txBody>
      </p:sp>
    </p:spTree>
    <p:extLst>
      <p:ext uri="{BB962C8B-B14F-4D97-AF65-F5344CB8AC3E}">
        <p14:creationId xmlns:p14="http://schemas.microsoft.com/office/powerpoint/2010/main" val="38785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7137089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Предлагаемое решение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6739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Проведение аукциона онлайн для упрощения участия в нем и повышения удобства сбыта произведений искусства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Увеличение соревновательной составляющей за счет настраивания длительности аукциона и концентрации пользователей на определенных лотах для создания конкуренции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Возрастание интереса к авторам, на чьи лоты были самые активные ставки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8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7538142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ТЕХНОЛОГИИ И ИНОВАЦИИ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7" y="2972465"/>
            <a:ext cx="3272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Серверная часть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Java 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Spring Boot 3.2.2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PostgreSQL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Keycloak</a:t>
            </a:r>
            <a:r>
              <a:rPr lang="en-US" sz="2400" dirty="0" smtClean="0"/>
              <a:t> 23.0.7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74948" y="2970300"/>
            <a:ext cx="3272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Клиентская часть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Vue.js</a:t>
            </a:r>
            <a:r>
              <a:rPr lang="ru-RU" sz="2400" dirty="0" smtClean="0"/>
              <a:t> 3.4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HTML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224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89" y="1248432"/>
            <a:ext cx="9012703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Конкурентное преимущество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1277" y="2469513"/>
            <a:ext cx="95215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Приближенность к реальным аукционам, в отличии от некоторых аналогов которые имеют схожесть с обычными интернет магазинами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Скрытие лотов, по которым еще не открыты ставки, которые к тому же отсортированы по своей значимости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Концентрация на конкретной сфере (искусство)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Доступность для российских пользователей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331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ДЕМОНСТРАЦИЯ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Страница создания аукциона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19" y="703234"/>
            <a:ext cx="4861518" cy="48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ДЕМОНСТРАЦИЯ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Страница лотов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4" y="347200"/>
            <a:ext cx="3595636" cy="61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Прямоугольник 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dirty="0"/>
          </a:p>
        </p:txBody>
      </p:sp>
      <p:cxnSp>
        <p:nvCxnSpPr>
          <p:cNvPr id="27" name="Прямая соединительная линия 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pic>
        <p:nvPicPr>
          <p:cNvPr id="29" name="Рисунок 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Прямая соединительная линия 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 txBox="1">
            <a:spLocks/>
          </p:cNvSpPr>
          <p:nvPr/>
        </p:nvSpPr>
        <p:spPr>
          <a:xfrm>
            <a:off x="1236890" y="1248432"/>
            <a:ext cx="4631896" cy="602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/>
              <a:t>ДЕМОНСТРАЦИЯ</a:t>
            </a:r>
            <a:endParaRPr lang="ru-RU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3212" y="2492338"/>
            <a:ext cx="528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Страница авторизации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96" y="766767"/>
            <a:ext cx="5359691" cy="47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AABB37-1599-4AE8-818C-82E84CA93DF4}">
  <ds:schemaRefs>
    <ds:schemaRef ds:uri="71af3243-3dd4-4a8d-8c0d-dd76da1f02a5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«Галерея создателя»</Template>
  <TotalTime>0</TotalTime>
  <Words>258</Words>
  <Application>Microsoft Office PowerPoint</Application>
  <PresentationFormat>Широкоэкранный</PresentationFormat>
  <Paragraphs>66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Бизнес модель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2024-03-13T14:22:59Z</dcterms:created>
  <dcterms:modified xsi:type="dcterms:W3CDTF">2024-03-13T18:41:39Z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